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13"/>
  </p:notesMasterIdLst>
  <p:handoutMasterIdLst>
    <p:handoutMasterId r:id="rId14"/>
  </p:handoutMasterIdLst>
  <p:sldIdLst>
    <p:sldId id="1861" r:id="rId6"/>
    <p:sldId id="1587" r:id="rId7"/>
    <p:sldId id="1862" r:id="rId8"/>
    <p:sldId id="1863" r:id="rId9"/>
    <p:sldId id="1864" r:id="rId10"/>
    <p:sldId id="1865" r:id="rId11"/>
    <p:sldId id="1840"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1861"/>
            <p14:sldId id="1587"/>
            <p14:sldId id="1862"/>
            <p14:sldId id="1863"/>
            <p14:sldId id="1864"/>
            <p14:sldId id="1865"/>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F14001"/>
    <a:srgbClr val="1A1919"/>
    <a:srgbClr val="737373"/>
    <a:srgbClr val="BDBDBD"/>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5" autoAdjust="0"/>
    <p:restoredTop sz="97271" autoAdjust="0"/>
  </p:normalViewPr>
  <p:slideViewPr>
    <p:cSldViewPr snapToGrid="0">
      <p:cViewPr varScale="1">
        <p:scale>
          <a:sx n="114" d="100"/>
          <a:sy n="114" d="100"/>
        </p:scale>
        <p:origin x="534" y="2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12/10/2018 3:23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12/10/2018 3:22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12/10/2018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12/10/2018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2995C7E-640B-42A4-AB19-52186A20115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FB459886-0D20-442C-A485-66B9D8DCEA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2" name="TextBox 31">
            <a:extLst>
              <a:ext uri="{FF2B5EF4-FFF2-40B4-BE49-F238E27FC236}">
                <a16:creationId xmlns:a16="http://schemas.microsoft.com/office/drawing/2014/main" id="{A2DD6E7C-E358-4DFA-95AE-21AE08D233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3" name="Rectangle 32">
            <a:extLst>
              <a:ext uri="{FF2B5EF4-FFF2-40B4-BE49-F238E27FC236}">
                <a16:creationId xmlns:a16="http://schemas.microsoft.com/office/drawing/2014/main" id="{34D03893-6C22-469A-9490-5C6F8A00BC1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7" name="TextBox 36">
            <a:extLst>
              <a:ext uri="{FF2B5EF4-FFF2-40B4-BE49-F238E27FC236}">
                <a16:creationId xmlns:a16="http://schemas.microsoft.com/office/drawing/2014/main" id="{E735ED7D-1E3A-4AD8-98F2-E31E5216B80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8" name="Rectangle 37">
            <a:extLst>
              <a:ext uri="{FF2B5EF4-FFF2-40B4-BE49-F238E27FC236}">
                <a16:creationId xmlns:a16="http://schemas.microsoft.com/office/drawing/2014/main" id="{277D92AF-EAB1-4703-8412-92B9BA94639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4617891E-7318-4F94-A367-7482B4F95B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8F59F54-D5D4-4454-B519-6954FCC6AEC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3" name="TextBox 2">
            <a:extLst>
              <a:ext uri="{FF2B5EF4-FFF2-40B4-BE49-F238E27FC236}">
                <a16:creationId xmlns:a16="http://schemas.microsoft.com/office/drawing/2014/main" id="{DA17573A-792A-4045-B9A6-BDA4EB69B7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FD1BF8DB-BAE8-4E67-8A33-7CA14B9F1F9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D95B7A4-1653-42D5-9E28-030187C1126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8A4CB2D-7D57-4C85-B696-8F4BCF76CC7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5B5EF-00AD-4580-BAE7-B21084E069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7A964AB2-9E68-423C-821C-B5C53A065A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C985595-7201-4CF5-A586-1FD1BBDDA2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25B000B0-CF52-4C0A-BEB5-B798FAD82D5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816D21A8-62E4-4BA7-B55A-E0145DF5C6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0" name="TextBox 9">
            <a:extLst>
              <a:ext uri="{FF2B5EF4-FFF2-40B4-BE49-F238E27FC236}">
                <a16:creationId xmlns:a16="http://schemas.microsoft.com/office/drawing/2014/main" id="{A80F01C3-6A50-4A86-B007-58F22E4BA0E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39B3A07F-8CB0-4E47-AD1D-DC9ED8BB52A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4" name="TextBox 13">
            <a:extLst>
              <a:ext uri="{FF2B5EF4-FFF2-40B4-BE49-F238E27FC236}">
                <a16:creationId xmlns:a16="http://schemas.microsoft.com/office/drawing/2014/main" id="{A8223757-EC9A-4D5B-BCBB-1EF37484DF9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5" name="Rectangle 14">
            <a:extLst>
              <a:ext uri="{FF2B5EF4-FFF2-40B4-BE49-F238E27FC236}">
                <a16:creationId xmlns:a16="http://schemas.microsoft.com/office/drawing/2014/main" id="{EF6F4A92-9091-4CEE-8F35-CC9790D10FD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5AE4BF7-FD20-4D25-A822-0D54DE157D7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A0F5BFB8-20B5-4A67-82A2-DCACDE6A268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B40131F-544E-4693-8258-D82AFC7ED3FF}"/>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4093DE27-C83E-4782-9916-EBD1F67D5AB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A6DC0C7-3C52-4642-8234-3E78CA6C74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FD71891-CBF4-48DA-910C-DB814B221C8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FAFB25C-2247-45C8-BEBA-D300BF19DDA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2F3246A0-D7F8-4692-AD45-167EF7ED24A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5437ED5-B3A6-468C-8872-08D3A8DFFA9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ED82B7B-FF6E-414D-8082-49802DCBECD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BD627ADC-0BA9-442D-94ED-656EBF32B9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CB363FE1-B280-4403-9135-D6E6066C8F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2E9D38EA-72B0-40E9-90B7-6F010B233F0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2DB281B-8416-49CA-8DF0-1881F7EFB3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TextBox 8">
            <a:extLst>
              <a:ext uri="{FF2B5EF4-FFF2-40B4-BE49-F238E27FC236}">
                <a16:creationId xmlns:a16="http://schemas.microsoft.com/office/drawing/2014/main" id="{7E3C02C7-BE5A-49B0-B0C1-F0CD23B28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E2326C0-B8AB-4663-A25B-B9C9B2B7A1E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1493B1C5-B700-4C22-899D-B4F64621ED1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8165E58D-2B97-46D8-95D2-E901C5811D4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8" name="TextBox 7">
            <a:extLst>
              <a:ext uri="{FF2B5EF4-FFF2-40B4-BE49-F238E27FC236}">
                <a16:creationId xmlns:a16="http://schemas.microsoft.com/office/drawing/2014/main" id="{24E3B07E-9D1E-4DC1-B0EC-17A7A43E301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0A20F591-5575-4EDE-9D15-CCC126DF54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7" name="TextBox 6">
            <a:extLst>
              <a:ext uri="{FF2B5EF4-FFF2-40B4-BE49-F238E27FC236}">
                <a16:creationId xmlns:a16="http://schemas.microsoft.com/office/drawing/2014/main" id="{B293E634-5F79-4A6C-8132-A7EEB395C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0D003E6-D5F5-45BC-BD55-AE615B3F18B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7" name="TextBox 6">
            <a:extLst>
              <a:ext uri="{FF2B5EF4-FFF2-40B4-BE49-F238E27FC236}">
                <a16:creationId xmlns:a16="http://schemas.microsoft.com/office/drawing/2014/main" id="{1A22DB29-FA23-464C-8AE2-DC68DE306F6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A617873-142A-4C7D-9C4F-D31858F8B8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41D2FA-9FA2-4C9D-8FE4-EBD22E7157C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238A8EF2-F4DF-4992-AEE1-5FF558F1D3C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9960533-0628-418B-8CA9-2DF92F111CD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2D593E8-E0FC-49B3-B4A6-70C11D364DF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0790E943-4078-4A5F-B63D-0FA19B16973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B2E8AA6-E185-4830-BED3-AE8D6EF292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08228E42-8076-4477-863F-D4367E3016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79D89A0E-7175-46DF-96FE-50F24A988AB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75F374F1-FE3B-4F0D-B54E-1B828BB7C49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F838D9BD-FA78-4030-B234-D4D47088F03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2B989CF9-CE47-49A7-AF45-AA06C343CF6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D777916C-2053-459F-80CA-6D294C47AF2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52C1052-73DD-4951-86DF-E9312EA14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a.ms/bf-conversational-ai" TargetMode="Externa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AI Technologies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endParaRPr lang="en-US" dirty="0"/>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a:t>
            </a:r>
          </a:p>
        </p:txBody>
      </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289957"/>
            <a:ext cx="11787698" cy="724143"/>
          </a:xfrm>
        </p:spPr>
        <p:txBody>
          <a:bodyPr vert="horz" wrap="square" lIns="0" tIns="0" rIns="0" bIns="0" rtlCol="0" anchor="t">
            <a:spAutoFit/>
          </a:bodyPr>
          <a:lstStyle/>
          <a:p>
            <a:pPr algn="ctr"/>
            <a:r>
              <a:rPr lang="en-US" sz="4705"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1095" y="1256662"/>
            <a:ext cx="11760906" cy="362087"/>
          </a:xfrm>
        </p:spPr>
        <p:txBody>
          <a:bodyPr/>
          <a:lstStyle/>
          <a:p>
            <a:pPr marL="0" indent="0">
              <a:buNone/>
            </a:pPr>
            <a:r>
              <a:rPr lang="en-US" sz="2353" dirty="0">
                <a:solidFill>
                  <a:schemeClr val="tx1"/>
                </a:solidFill>
              </a:rPr>
              <a:t>A </a:t>
            </a:r>
            <a:r>
              <a:rPr lang="en-US" sz="2353"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797158" y="3064153"/>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Provide information</a:t>
            </a:r>
          </a:p>
        </p:txBody>
      </p:sp>
      <p:sp>
        <p:nvSpPr>
          <p:cNvPr id="10" name="Rectangle 9"/>
          <p:cNvSpPr/>
          <p:nvPr/>
        </p:nvSpPr>
        <p:spPr bwMode="auto">
          <a:xfrm>
            <a:off x="1797158" y="3879980"/>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Perform tasks</a:t>
            </a:r>
          </a:p>
        </p:txBody>
      </p:sp>
      <p:sp>
        <p:nvSpPr>
          <p:cNvPr id="11" name="Rectangle 10"/>
          <p:cNvSpPr/>
          <p:nvPr/>
        </p:nvSpPr>
        <p:spPr bwMode="auto">
          <a:xfrm>
            <a:off x="1797158" y="4695807"/>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Make recommendations</a:t>
            </a:r>
          </a:p>
        </p:txBody>
      </p:sp>
      <p:sp>
        <p:nvSpPr>
          <p:cNvPr id="12" name="Rectangle 11"/>
          <p:cNvSpPr/>
          <p:nvPr/>
        </p:nvSpPr>
        <p:spPr bwMode="auto">
          <a:xfrm>
            <a:off x="1797158" y="5511634"/>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Capture information </a:t>
            </a:r>
          </a:p>
        </p:txBody>
      </p:sp>
      <p:grpSp>
        <p:nvGrpSpPr>
          <p:cNvPr id="30" name="Group 29"/>
          <p:cNvGrpSpPr/>
          <p:nvPr/>
        </p:nvGrpSpPr>
        <p:grpSpPr>
          <a:xfrm>
            <a:off x="772477" y="2919326"/>
            <a:ext cx="466964" cy="479936"/>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1389" tIns="45695" rIns="91389" bIns="45695" numCol="1" anchor="t" anchorCtr="0" compatLnSpc="1">
              <a:prstTxWarp prst="textNoShape">
                <a:avLst/>
              </a:prstTxWarp>
            </a:bodyPr>
            <a:lstStyle/>
            <a:p>
              <a:pPr defTabSz="913891">
                <a:defRPr/>
              </a:pPr>
              <a:endParaRPr lang="en-US" sz="900" kern="0">
                <a:solidFill>
                  <a:srgbClr val="1A1A1A"/>
                </a:solidFill>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grpSp>
      </p:grpSp>
      <p:grpSp>
        <p:nvGrpSpPr>
          <p:cNvPr id="35" name="Group 34"/>
          <p:cNvGrpSpPr/>
          <p:nvPr/>
        </p:nvGrpSpPr>
        <p:grpSpPr>
          <a:xfrm>
            <a:off x="788922" y="3633550"/>
            <a:ext cx="434075" cy="539624"/>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grpSp>
      <p:sp>
        <p:nvSpPr>
          <p:cNvPr id="38" name="Freeform 96"/>
          <p:cNvSpPr/>
          <p:nvPr/>
        </p:nvSpPr>
        <p:spPr>
          <a:xfrm>
            <a:off x="693862" y="4429515"/>
            <a:ext cx="515852" cy="52914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65">
              <a:defRPr/>
            </a:pPr>
            <a:endParaRPr lang="en-US" sz="1766" kern="0">
              <a:solidFill>
                <a:srgbClr val="1A1A1A"/>
              </a:solidFill>
              <a:latin typeface="Segoe UI"/>
            </a:endParaRPr>
          </a:p>
        </p:txBody>
      </p:sp>
      <p:sp>
        <p:nvSpPr>
          <p:cNvPr id="39" name="Rounded Rectangle 307"/>
          <p:cNvSpPr/>
          <p:nvPr/>
        </p:nvSpPr>
        <p:spPr bwMode="auto">
          <a:xfrm rot="1411326">
            <a:off x="673405" y="5300235"/>
            <a:ext cx="665107" cy="573299"/>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err="1">
              <a:ln>
                <a:solidFill>
                  <a:srgbClr val="505050">
                    <a:alpha val="0"/>
                  </a:srgbClr>
                </a:solidFill>
              </a:ln>
              <a:solidFill>
                <a:srgbClr val="1A1A1A"/>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709753" y="2727154"/>
            <a:ext cx="4933662" cy="3190253"/>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17535" y="2727154"/>
            <a:ext cx="4928937" cy="3190253"/>
          </a:xfrm>
          <a:prstGeom prst="rect">
            <a:avLst/>
          </a:prstGeom>
        </p:spPr>
      </p:pic>
      <p:sp>
        <p:nvSpPr>
          <p:cNvPr id="27" name="Rectangle 26"/>
          <p:cNvSpPr/>
          <p:nvPr/>
        </p:nvSpPr>
        <p:spPr bwMode="auto">
          <a:xfrm>
            <a:off x="6709754" y="2531335"/>
            <a:ext cx="4928937" cy="3581890"/>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32054" fontAlgn="base">
              <a:spcBef>
                <a:spcPct val="0"/>
              </a:spcBef>
              <a:spcAft>
                <a:spcPct val="0"/>
              </a:spcAft>
              <a:defRPr/>
            </a:pPr>
            <a:endParaRPr lang="en-US" sz="1200" kern="0">
              <a:solidFill>
                <a:srgbClr val="1A1A1A"/>
              </a:solidFill>
              <a:latin typeface="Segoe UI"/>
              <a:ea typeface="Segoe UI" pitchFamily="34" charset="0"/>
              <a:cs typeface="Segoe UI" pitchFamily="34" charset="0"/>
            </a:endParaRPr>
          </a:p>
        </p:txBody>
      </p:sp>
      <p:sp>
        <p:nvSpPr>
          <p:cNvPr id="40" name="Rectangle 39"/>
          <p:cNvSpPr/>
          <p:nvPr/>
        </p:nvSpPr>
        <p:spPr bwMode="auto">
          <a:xfrm>
            <a:off x="436566" y="2531335"/>
            <a:ext cx="4928937" cy="3581890"/>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1200" kern="0">
              <a:solidFill>
                <a:srgbClr val="1A1A1A"/>
              </a:solidFill>
              <a:latin typeface="Segoe UI"/>
              <a:cs typeface="Segoe UI" pitchFamily="34" charset="0"/>
            </a:endParaRPr>
          </a:p>
        </p:txBody>
      </p:sp>
      <p:sp>
        <p:nvSpPr>
          <p:cNvPr id="41" name="Rectangle 40"/>
          <p:cNvSpPr/>
          <p:nvPr/>
        </p:nvSpPr>
        <p:spPr>
          <a:xfrm>
            <a:off x="6709754" y="1857352"/>
            <a:ext cx="2753651" cy="615435"/>
          </a:xfrm>
          <a:prstGeom prst="rect">
            <a:avLst/>
          </a:prstGeom>
          <a:noFill/>
        </p:spPr>
        <p:txBody>
          <a:bodyPr wrap="none" lIns="179235" tIns="143388" rIns="179235" bIns="143388">
            <a:spAutoFit/>
          </a:bodyPr>
          <a:lstStyle/>
          <a:p>
            <a:pPr defTabSz="895639">
              <a:lnSpc>
                <a:spcPct val="90000"/>
              </a:lnSpc>
              <a:defRPr/>
            </a:pPr>
            <a:r>
              <a:rPr lang="en-US" sz="2353" kern="0">
                <a:solidFill>
                  <a:srgbClr val="1A1A1A"/>
                </a:solidFill>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36565" y="1857352"/>
            <a:ext cx="1351024" cy="615435"/>
          </a:xfrm>
          <a:prstGeom prst="rect">
            <a:avLst/>
          </a:prstGeom>
          <a:noFill/>
        </p:spPr>
        <p:txBody>
          <a:bodyPr wrap="none" lIns="179235" tIns="143388" rIns="179235" bIns="143388">
            <a:spAutoFit/>
          </a:bodyPr>
          <a:lstStyle/>
          <a:p>
            <a:pPr defTabSz="895639">
              <a:lnSpc>
                <a:spcPct val="90000"/>
              </a:lnSpc>
              <a:defRPr/>
            </a:pPr>
            <a:r>
              <a:rPr lang="en-US" sz="2353" kern="0" dirty="0">
                <a:solidFill>
                  <a:srgbClr val="1A1A1A"/>
                </a:solidFill>
                <a:latin typeface="Segoe UI Semilight" panose="020B0402040204020203" pitchFamily="34" charset="0"/>
                <a:ea typeface="Segoe UI" pitchFamily="34" charset="0"/>
                <a:cs typeface="Segoe UI Semilight" panose="020B0402040204020203" pitchFamily="34" charset="0"/>
              </a:rPr>
              <a:t>Insights</a:t>
            </a:r>
            <a:endParaRPr lang="en-US" sz="1766" kern="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Commerce Chatbot</a:t>
            </a:r>
          </a:p>
        </p:txBody>
      </p:sp>
      <p:pic>
        <p:nvPicPr>
          <p:cNvPr id="5" name="Picture 4">
            <a:extLst>
              <a:ext uri="{FF2B5EF4-FFF2-40B4-BE49-F238E27FC236}">
                <a16:creationId xmlns:a16="http://schemas.microsoft.com/office/drawing/2014/main" id="{6CC97B33-92E8-4E59-B127-FA5E6E43A984}"/>
              </a:ext>
            </a:extLst>
          </p:cNvPr>
          <p:cNvPicPr>
            <a:picLocks noChangeAspect="1"/>
          </p:cNvPicPr>
          <p:nvPr/>
        </p:nvPicPr>
        <p:blipFill>
          <a:blip r:embed="rId2"/>
          <a:stretch>
            <a:fillRect/>
          </a:stretch>
        </p:blipFill>
        <p:spPr>
          <a:xfrm>
            <a:off x="752997" y="1096992"/>
            <a:ext cx="9842299" cy="5375221"/>
          </a:xfrm>
          <a:prstGeom prst="rect">
            <a:avLst/>
          </a:prstGeom>
        </p:spPr>
      </p:pic>
    </p:spTree>
    <p:extLst>
      <p:ext uri="{BB962C8B-B14F-4D97-AF65-F5344CB8AC3E}">
        <p14:creationId xmlns:p14="http://schemas.microsoft.com/office/powerpoint/2010/main" val="18002706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Informational Chatbot</a:t>
            </a:r>
          </a:p>
        </p:txBody>
      </p:sp>
      <p:pic>
        <p:nvPicPr>
          <p:cNvPr id="5" name="Picture 4">
            <a:extLst>
              <a:ext uri="{FF2B5EF4-FFF2-40B4-BE49-F238E27FC236}">
                <a16:creationId xmlns:a16="http://schemas.microsoft.com/office/drawing/2014/main" id="{80DDD5AF-1981-4B25-BBFC-04CA5C819E99}"/>
              </a:ext>
            </a:extLst>
          </p:cNvPr>
          <p:cNvPicPr>
            <a:picLocks noChangeAspect="1"/>
          </p:cNvPicPr>
          <p:nvPr/>
        </p:nvPicPr>
        <p:blipFill>
          <a:blip r:embed="rId2"/>
          <a:stretch>
            <a:fillRect/>
          </a:stretch>
        </p:blipFill>
        <p:spPr>
          <a:xfrm>
            <a:off x="2565236" y="1011198"/>
            <a:ext cx="9626764" cy="5585799"/>
          </a:xfrm>
          <a:prstGeom prst="rect">
            <a:avLst/>
          </a:prstGeom>
        </p:spPr>
      </p:pic>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1629677"/>
          </a:xfrm>
          <a:prstGeom prst="rect">
            <a:avLst/>
          </a:prstGeom>
          <a:noFill/>
        </p:spPr>
        <p:txBody>
          <a:bodyPr wrap="square" lIns="0" tIns="0" rIns="0" bIns="0" rtlCol="0">
            <a:spAutoFit/>
          </a:bodyPr>
          <a:lstStyle/>
          <a:p>
            <a:r>
              <a:rPr lang="en-GB" i="1" dirty="0"/>
              <a:t>This Informational Bot can answer questions defined in a knowledge set or FAQ using Cognitive Services </a:t>
            </a:r>
            <a:r>
              <a:rPr lang="en-GB" i="1" dirty="0" err="1"/>
              <a:t>QnA</a:t>
            </a:r>
            <a:r>
              <a:rPr lang="en-GB" i="1" dirty="0"/>
              <a:t> Maker and answer more open-ended questions using Azure Search. </a:t>
            </a:r>
            <a:endParaRPr lang="en-IN" sz="2000" i="1" dirty="0" err="1">
              <a:gradFill>
                <a:gsLst>
                  <a:gs pos="2917">
                    <a:schemeClr val="tx1"/>
                  </a:gs>
                  <a:gs pos="30000">
                    <a:schemeClr val="tx1"/>
                  </a:gs>
                </a:gsLst>
                <a:lin ang="5400000" scaled="0"/>
              </a:gra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ups logo">
            <a:extLst>
              <a:ext uri="{FF2B5EF4-FFF2-40B4-BE49-F238E27FC236}">
                <a16:creationId xmlns:a16="http://schemas.microsoft.com/office/drawing/2014/main" id="{49BF0853-245F-44CB-BD0C-56B4FE2B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553" y="3990083"/>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13055F-9F01-4FE6-9876-49F2607279E7}"/>
              </a:ext>
            </a:extLst>
          </p:cNvPr>
          <p:cNvSpPr txBox="1"/>
          <p:nvPr/>
        </p:nvSpPr>
        <p:spPr>
          <a:xfrm flipH="1">
            <a:off x="388362" y="3266347"/>
            <a:ext cx="3658932" cy="861774"/>
          </a:xfrm>
          <a:prstGeom prst="rect">
            <a:avLst/>
          </a:prstGeom>
          <a:noFill/>
        </p:spPr>
        <p:txBody>
          <a:bodyPr wrap="square" lIns="0" tIns="0" rIns="0" bIns="0" rtlCol="0">
            <a:spAutoFit/>
          </a:bodyPr>
          <a:lstStyle/>
          <a:p>
            <a:pPr lvl="0" algn="ctr" defTabSz="914400" eaLnBrk="0" fontAlgn="base" hangingPunct="0">
              <a:spcBef>
                <a:spcPct val="0"/>
              </a:spcBef>
              <a:spcAft>
                <a:spcPct val="0"/>
              </a:spcAft>
            </a:pPr>
            <a:r>
              <a:rPr lang="en-US" altLang="en-US" sz="1400" dirty="0">
                <a:solidFill>
                  <a:srgbClr val="004E8C"/>
                </a:solidFill>
                <a:latin typeface="Segoe UI Semilight" panose="020B0402040204020203" pitchFamily="34" charset="0"/>
                <a:cs typeface="Segoe UI Semilight" panose="020B0402040204020203" pitchFamily="34" charset="0"/>
              </a:rPr>
              <a:t>"Conversation as a platform is the future, so it's great that we're already offering it to our customers using the Bot Framework and Azure."</a:t>
            </a:r>
            <a:endParaRPr lang="en-US" altLang="en-US" sz="600" dirty="0"/>
          </a:p>
        </p:txBody>
      </p:sp>
      <p:sp>
        <p:nvSpPr>
          <p:cNvPr id="12" name="Rectangle 11">
            <a:extLst>
              <a:ext uri="{FF2B5EF4-FFF2-40B4-BE49-F238E27FC236}">
                <a16:creationId xmlns:a16="http://schemas.microsoft.com/office/drawing/2014/main" id="{EC3BF1FD-0EC4-423F-A7B3-34A53A11F960}"/>
              </a:ext>
            </a:extLst>
          </p:cNvPr>
          <p:cNvSpPr/>
          <p:nvPr/>
        </p:nvSpPr>
        <p:spPr>
          <a:xfrm>
            <a:off x="1586455" y="4147066"/>
            <a:ext cx="2311850" cy="230832"/>
          </a:xfrm>
          <a:prstGeom prst="rect">
            <a:avLst/>
          </a:prstGeom>
        </p:spPr>
        <p:txBody>
          <a:bodyPr wrap="none">
            <a:spAutoFit/>
          </a:bodyPr>
          <a:lstStyle/>
          <a:p>
            <a:pPr lvl="0" algn="ctr" defTabSz="914400" eaLnBrk="0" fontAlgn="base" hangingPunct="0">
              <a:spcBef>
                <a:spcPct val="0"/>
              </a:spcBef>
              <a:spcAft>
                <a:spcPct val="0"/>
              </a:spcAft>
            </a:pPr>
            <a:r>
              <a:rPr lang="en-US" altLang="en-US" sz="900" dirty="0">
                <a:solidFill>
                  <a:srgbClr val="2B2B2B"/>
                </a:solidFill>
                <a:latin typeface="Segoe UI Semibold" panose="020B0702040204020203" pitchFamily="34" charset="0"/>
                <a:cs typeface="Segoe UI Semibold" panose="020B0702040204020203" pitchFamily="34" charset="0"/>
              </a:rPr>
              <a:t>Katie Duffy, Application Architect at UPS</a:t>
            </a:r>
            <a:endParaRPr lang="en-US" altLang="en-US" sz="1200" dirty="0">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4047294" y="1011198"/>
            <a:ext cx="7489528" cy="3876996"/>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33973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A34D5-0A1C-4F73-95C1-3972E4BF1378}"/>
              </a:ext>
            </a:extLst>
          </p:cNvPr>
          <p:cNvPicPr>
            <a:picLocks noChangeAspect="1"/>
          </p:cNvPicPr>
          <p:nvPr/>
        </p:nvPicPr>
        <p:blipFill>
          <a:blip r:embed="rId2"/>
          <a:stretch>
            <a:fillRect/>
          </a:stretch>
        </p:blipFill>
        <p:spPr>
          <a:xfrm>
            <a:off x="2547631" y="968379"/>
            <a:ext cx="9515737" cy="5473936"/>
          </a:xfrm>
          <a:prstGeom prst="rect">
            <a:avLst/>
          </a:prstGeom>
        </p:spPr>
      </p:pic>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b="0" dirty="0"/>
              <a:t>Enterprise Chatbot</a:t>
            </a:r>
            <a:endParaRPr lang="en-IN" dirty="0"/>
          </a:p>
        </p:txBody>
      </p:sp>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2462213"/>
          </a:xfrm>
          <a:prstGeom prst="rect">
            <a:avLst/>
          </a:prstGeom>
          <a:noFill/>
        </p:spPr>
        <p:txBody>
          <a:bodyPr wrap="square" lIns="0" tIns="0" rIns="0" bIns="0" rtlCol="0">
            <a:spAutoFit/>
          </a:bodyPr>
          <a:lstStyle/>
          <a:p>
            <a:r>
              <a:rPr lang="en-GB" sz="1600" i="1" dirty="0">
                <a:solidFill>
                  <a:srgbClr val="0070C0"/>
                </a:solidFill>
              </a:rPr>
              <a:t>“ Azure Bot Service can be easily combined with Language Understanding to build powerful enterprise productivity bots, allowing organizations to streamline common work activities by integrating external systems, such as Office 365 calendar, customer cases stored in Dynamics CRM and much more. “</a:t>
            </a:r>
            <a:endParaRPr lang="en-IN" sz="1800" i="1" dirty="0" err="1">
              <a:solidFill>
                <a:srgbClr val="0070C0"/>
              </a:soli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3565321" y="973046"/>
            <a:ext cx="8038416" cy="379190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239861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1A9B-D1B1-46B7-9B4C-ABF012943A90}"/>
              </a:ext>
            </a:extLst>
          </p:cNvPr>
          <p:cNvSpPr>
            <a:spLocks noGrp="1"/>
          </p:cNvSpPr>
          <p:nvPr>
            <p:ph type="title"/>
          </p:nvPr>
        </p:nvSpPr>
        <p:spPr/>
        <p:txBody>
          <a:bodyPr/>
          <a:lstStyle/>
          <a:p>
            <a:r>
              <a:rPr lang="en-IN" dirty="0"/>
              <a:t>Building Intelligent Bots</a:t>
            </a:r>
          </a:p>
        </p:txBody>
      </p:sp>
      <p:sp>
        <p:nvSpPr>
          <p:cNvPr id="4" name="Rectangle 3">
            <a:extLst>
              <a:ext uri="{FF2B5EF4-FFF2-40B4-BE49-F238E27FC236}">
                <a16:creationId xmlns:a16="http://schemas.microsoft.com/office/drawing/2014/main" id="{A41CD8B5-565C-4AF8-9103-CE33F04BAF48}"/>
              </a:ext>
            </a:extLst>
          </p:cNvPr>
          <p:cNvSpPr/>
          <p:nvPr/>
        </p:nvSpPr>
        <p:spPr bwMode="auto">
          <a:xfrm>
            <a:off x="798352" y="1216404"/>
            <a:ext cx="10595295" cy="79695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i="1" dirty="0"/>
              <a:t>Check out our </a:t>
            </a:r>
            <a:r>
              <a:rPr lang="en-GB" i="1" dirty="0">
                <a:hlinkClick r:id="rId2"/>
              </a:rPr>
              <a:t>comprehensive conversational AI framework</a:t>
            </a:r>
            <a:r>
              <a:rPr lang="en-GB" i="1" dirty="0"/>
              <a:t> for the development life cycle of your bot to create a simple bot and add sophisticated capabilities, such as speech, language understanding, </a:t>
            </a:r>
            <a:r>
              <a:rPr lang="en-GB" i="1" dirty="0" err="1"/>
              <a:t>QnA</a:t>
            </a:r>
            <a:r>
              <a:rPr lang="en-GB" i="1" dirty="0"/>
              <a:t> and more.</a:t>
            </a:r>
            <a:endParaRPr lang="en-IN" sz="1600" i="1" dirty="0">
              <a:gradFill>
                <a:gsLst>
                  <a:gs pos="40075">
                    <a:srgbClr val="FFFFFF"/>
                  </a:gs>
                  <a:gs pos="30000">
                    <a:srgbClr val="FFFFFF"/>
                  </a:gs>
                </a:gsLst>
                <a:lin ang="5400000" scaled="0"/>
              </a:gradFill>
            </a:endParaRPr>
          </a:p>
        </p:txBody>
      </p:sp>
      <p:pic>
        <p:nvPicPr>
          <p:cNvPr id="5" name="Picture 4">
            <a:extLst>
              <a:ext uri="{FF2B5EF4-FFF2-40B4-BE49-F238E27FC236}">
                <a16:creationId xmlns:a16="http://schemas.microsoft.com/office/drawing/2014/main" id="{46EDC6EB-9A8C-4679-A4EB-5C6D09D2481C}"/>
              </a:ext>
            </a:extLst>
          </p:cNvPr>
          <p:cNvPicPr>
            <a:picLocks noChangeAspect="1"/>
          </p:cNvPicPr>
          <p:nvPr/>
        </p:nvPicPr>
        <p:blipFill>
          <a:blip r:embed="rId3"/>
          <a:stretch>
            <a:fillRect/>
          </a:stretch>
        </p:blipFill>
        <p:spPr>
          <a:xfrm>
            <a:off x="1495294" y="2134998"/>
            <a:ext cx="8923834" cy="4101484"/>
          </a:xfrm>
          <a:prstGeom prst="rect">
            <a:avLst/>
          </a:prstGeom>
        </p:spPr>
      </p:pic>
    </p:spTree>
    <p:extLst>
      <p:ext uri="{BB962C8B-B14F-4D97-AF65-F5344CB8AC3E}">
        <p14:creationId xmlns:p14="http://schemas.microsoft.com/office/powerpoint/2010/main" val="1001020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2.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3759</TotalTime>
  <Words>243</Words>
  <Application>Microsoft Office PowerPoint</Application>
  <PresentationFormat>Widescreen</PresentationFormat>
  <Paragraphs>29</Paragraphs>
  <Slides>7</Slides>
  <Notes>3</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Calibri</vt:lpstr>
      <vt:lpstr>Consolas</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Introduction to  Azure AI Technologies </vt:lpstr>
      <vt:lpstr>Bot Framework - Engage with your users</vt:lpstr>
      <vt:lpstr>Commerce Chatbot</vt:lpstr>
      <vt:lpstr>Informational Chatbot</vt:lpstr>
      <vt:lpstr>Enterprise Chatbot</vt:lpstr>
      <vt:lpstr>Building Intelligent Bots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41</cp:revision>
  <dcterms:created xsi:type="dcterms:W3CDTF">2018-08-10T17:04:28Z</dcterms:created>
  <dcterms:modified xsi:type="dcterms:W3CDTF">2018-12-10T15:35:42Z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